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9"/>
  </p:notesMasterIdLst>
  <p:sldIdLst>
    <p:sldId id="312" r:id="rId2"/>
    <p:sldId id="259" r:id="rId3"/>
    <p:sldId id="262" r:id="rId4"/>
    <p:sldId id="263" r:id="rId5"/>
    <p:sldId id="264" r:id="rId6"/>
    <p:sldId id="265" r:id="rId7"/>
    <p:sldId id="270" r:id="rId8"/>
    <p:sldId id="267" r:id="rId9"/>
    <p:sldId id="291" r:id="rId10"/>
    <p:sldId id="292" r:id="rId11"/>
    <p:sldId id="293" r:id="rId12"/>
    <p:sldId id="268" r:id="rId13"/>
    <p:sldId id="318" r:id="rId14"/>
    <p:sldId id="295" r:id="rId15"/>
    <p:sldId id="319" r:id="rId16"/>
    <p:sldId id="269" r:id="rId17"/>
    <p:sldId id="314" r:id="rId18"/>
    <p:sldId id="302" r:id="rId19"/>
    <p:sldId id="322" r:id="rId20"/>
    <p:sldId id="321" r:id="rId21"/>
    <p:sldId id="317" r:id="rId22"/>
    <p:sldId id="316" r:id="rId23"/>
    <p:sldId id="311" r:id="rId24"/>
    <p:sldId id="323" r:id="rId25"/>
    <p:sldId id="296" r:id="rId26"/>
    <p:sldId id="297" r:id="rId27"/>
    <p:sldId id="299" r:id="rId28"/>
    <p:sldId id="298" r:id="rId29"/>
    <p:sldId id="300" r:id="rId30"/>
    <p:sldId id="324" r:id="rId31"/>
    <p:sldId id="303" r:id="rId32"/>
    <p:sldId id="326" r:id="rId33"/>
    <p:sldId id="327" r:id="rId34"/>
    <p:sldId id="328" r:id="rId35"/>
    <p:sldId id="329" r:id="rId36"/>
    <p:sldId id="330" r:id="rId37"/>
    <p:sldId id="33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177FE-BFA9-D244-8BA0-CA88D5136BEF}" type="datetimeFigureOut">
              <a:rPr lang="en-US" smtClean="0"/>
              <a:t>3/17/13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8457-C047-B549-96B8-38B66D63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5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8457-C047-B549-96B8-38B66D6338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8457-C047-B549-96B8-38B66D6338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8457-C047-B549-96B8-38B66D6338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8457-C047-B549-96B8-38B66D63384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5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38DCE-23F8-8149-B35C-56983862857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B39F9E-AE03-3040-BA18-268EC8437BF3}" type="datetimeFigureOut">
              <a:rPr lang="en-US" smtClean="0"/>
              <a:t>3/17/13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can we apply the Laws of Motion to explain the movement of objects on Earth?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sz="2800" dirty="0" smtClean="0">
                <a:sym typeface="Lucida Grande" charset="0"/>
              </a:rPr>
              <a:t>Determining Speed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February 26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24743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latin typeface="Lucida Grande" charset="0"/>
                <a:cs typeface="Lucida Grande" charset="0"/>
                <a:sym typeface="Lucida Grande" charset="0"/>
              </a:rPr>
              <a:t>Do Now:</a:t>
            </a:r>
            <a:endParaRPr lang="en-US" sz="3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endParaRPr lang="en-US" sz="36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800" dirty="0" smtClean="0"/>
              <a:t>Share the average speed you determined yesterday with your tables.</a:t>
            </a:r>
          </a:p>
          <a:p>
            <a:pPr lvl="1">
              <a:defRPr/>
            </a:pPr>
            <a:r>
              <a:rPr lang="en-US" sz="2800" dirty="0" smtClean="0"/>
              <a:t>When you are all in agreement, elect someone to write the average speed on the dry-erase board.</a:t>
            </a:r>
          </a:p>
        </p:txBody>
      </p:sp>
    </p:spTree>
    <p:extLst>
      <p:ext uri="{BB962C8B-B14F-4D97-AF65-F5344CB8AC3E}">
        <p14:creationId xmlns:p14="http://schemas.microsoft.com/office/powerpoint/2010/main" val="302257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latin typeface="Lucida Grande" charset="0"/>
                <a:cs typeface="Lucida Grande" charset="0"/>
                <a:sym typeface="Lucida Grande" charset="0"/>
              </a:rPr>
              <a:t>Do Now:</a:t>
            </a:r>
            <a:endParaRPr lang="en-US" sz="3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endParaRPr lang="en-US" sz="36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800" dirty="0" smtClean="0"/>
              <a:t>Determining the control car’s speed.</a:t>
            </a:r>
          </a:p>
          <a:p>
            <a:pPr lvl="1">
              <a:defRPr/>
            </a:pPr>
            <a:r>
              <a:rPr lang="en-US" sz="2800" dirty="0" smtClean="0"/>
              <a:t>Use the speeds shared by each group to determine the control car’s average speed.</a:t>
            </a:r>
          </a:p>
        </p:txBody>
      </p:sp>
    </p:spTree>
    <p:extLst>
      <p:ext uri="{BB962C8B-B14F-4D97-AF65-F5344CB8AC3E}">
        <p14:creationId xmlns:p14="http://schemas.microsoft.com/office/powerpoint/2010/main" val="405293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882456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Lucida Grande" charset="0"/>
                <a:cs typeface="Lucida Grande" charset="0"/>
                <a:sym typeface="Lucida Grande" charset="0"/>
              </a:rPr>
              <a:t>How can we change the car to make the car go faster?</a:t>
            </a:r>
            <a:endParaRPr lang="en-US" sz="24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endParaRPr lang="en-US" sz="2400" b="1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200" b="1" dirty="0" smtClean="0">
                <a:latin typeface="Lucida Grande" charset="0"/>
                <a:cs typeface="Lucida Grande" charset="0"/>
                <a:sym typeface="Lucida Grande" charset="0"/>
              </a:rPr>
              <a:t>Looking through your kits, what some ways that we could change or alter the car’s speed?</a:t>
            </a:r>
            <a:endParaRPr lang="en-US" sz="22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endParaRPr lang="en-US" sz="1400" dirty="0" smtClean="0"/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914400" lvl="2" indent="0">
              <a:buNone/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5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882456"/>
            <a:ext cx="8229600" cy="4525963"/>
          </a:xfrm>
        </p:spPr>
        <p:txBody>
          <a:bodyPr>
            <a:normAutofit/>
          </a:bodyPr>
          <a:lstStyle/>
          <a:p>
            <a:pPr lvl="1">
              <a:defRPr/>
            </a:pPr>
            <a:endParaRPr lang="en-US" sz="1400" dirty="0" smtClean="0"/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914400" lvl="2" indent="0">
              <a:buNone/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31255"/>
              </p:ext>
            </p:extLst>
          </p:nvPr>
        </p:nvGraphicFramePr>
        <p:xfrm>
          <a:off x="193423" y="1714485"/>
          <a:ext cx="8168102" cy="400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051"/>
                <a:gridCol w="4084051"/>
              </a:tblGrid>
              <a:tr h="5714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Variable To Change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Assigned</a:t>
                      </a:r>
                      <a:r>
                        <a:rPr lang="en-US" sz="2400" baseline="0" dirty="0" smtClean="0"/>
                        <a:t> Group</a:t>
                      </a:r>
                      <a:endParaRPr lang="en-US" sz="2400" dirty="0"/>
                    </a:p>
                  </a:txBody>
                  <a:tcPr/>
                </a:tc>
              </a:tr>
              <a:tr h="5714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4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4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4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4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4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77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can we apply the Laws of Motion to explain the movement of objects on Earth?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sz="2800" dirty="0" smtClean="0">
                <a:sym typeface="Lucida Grande" charset="0"/>
              </a:rPr>
              <a:t>Experiment </a:t>
            </a:r>
            <a:r>
              <a:rPr lang="en-US" sz="2800" dirty="0" smtClean="0">
                <a:sym typeface="Lucida Grande" charset="0"/>
              </a:rPr>
              <a:t>Design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February 28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71817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YWLS Derby – Investigation Design Diagra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946"/>
            <a:ext cx="8679051" cy="670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52163"/>
            <a:ext cx="8432081" cy="50733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Lucida Grande" charset="0"/>
                <a:cs typeface="Lucida Grande" charset="0"/>
                <a:sym typeface="Lucida Grande" charset="0"/>
              </a:rPr>
              <a:t>Task:</a:t>
            </a:r>
          </a:p>
          <a:p>
            <a:pPr lvl="1">
              <a:defRPr/>
            </a:pPr>
            <a:endParaRPr lang="en-US" sz="20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b="1" dirty="0" smtClean="0">
                <a:latin typeface="Lucida Grande" charset="0"/>
                <a:cs typeface="Lucida Grande" charset="0"/>
                <a:sym typeface="Lucida Grande" charset="0"/>
              </a:rPr>
              <a:t>Complete an IDD for your experiment.</a:t>
            </a:r>
          </a:p>
          <a:p>
            <a:pPr lvl="2">
              <a:defRPr/>
            </a:pPr>
            <a:r>
              <a:rPr lang="en-US" sz="1800" b="1" dirty="0" smtClean="0">
                <a:latin typeface="Lucida Grande" charset="0"/>
                <a:cs typeface="Lucida Grande" charset="0"/>
                <a:sym typeface="Lucida Grande" charset="0"/>
              </a:rPr>
              <a:t>Determine your </a:t>
            </a:r>
            <a:r>
              <a:rPr lang="en-US" sz="1800" b="1" i="1" dirty="0" smtClean="0">
                <a:latin typeface="Lucida Grande" charset="0"/>
                <a:cs typeface="Lucida Grande" charset="0"/>
                <a:sym typeface="Lucida Grande" charset="0"/>
              </a:rPr>
              <a:t>Levels of Independent Variable</a:t>
            </a:r>
          </a:p>
          <a:p>
            <a:pPr lvl="3">
              <a:defRPr/>
            </a:pPr>
            <a:r>
              <a:rPr lang="en-US" sz="1600" b="1" i="1" dirty="0" smtClean="0">
                <a:latin typeface="Lucida Grande" charset="0"/>
                <a:cs typeface="Lucida Grande" charset="0"/>
                <a:sym typeface="Lucida Grande" charset="0"/>
              </a:rPr>
              <a:t>What are they AND </a:t>
            </a:r>
            <a:r>
              <a:rPr lang="en-US" sz="1600" b="1" dirty="0" smtClean="0">
                <a:latin typeface="Lucida Grande" charset="0"/>
                <a:cs typeface="Lucida Grande" charset="0"/>
                <a:sym typeface="Lucida Grande" charset="0"/>
              </a:rPr>
              <a:t>why did you choose that?</a:t>
            </a:r>
          </a:p>
          <a:p>
            <a:pPr lvl="3">
              <a:defRPr/>
            </a:pPr>
            <a:r>
              <a:rPr lang="en-US" sz="1600" b="1" dirty="0" smtClean="0">
                <a:latin typeface="Lucida Grande" charset="0"/>
                <a:cs typeface="Lucida Grande" charset="0"/>
                <a:sym typeface="Lucida Grande" charset="0"/>
              </a:rPr>
              <a:t>3 Levels…including control car</a:t>
            </a:r>
          </a:p>
          <a:p>
            <a:pPr lvl="2">
              <a:defRPr/>
            </a:pPr>
            <a:endParaRPr lang="en-US" sz="1800" b="1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b="1" dirty="0" smtClean="0">
                <a:latin typeface="Lucida Grande" charset="0"/>
                <a:cs typeface="Lucida Grande" charset="0"/>
                <a:sym typeface="Lucida Grande" charset="0"/>
              </a:rPr>
              <a:t>Create a procedure that you will follow when collecting data for the cars</a:t>
            </a:r>
          </a:p>
          <a:p>
            <a:pPr lvl="2">
              <a:defRPr/>
            </a:pPr>
            <a:r>
              <a:rPr lang="en-US" sz="1400" b="1" dirty="0" smtClean="0">
                <a:latin typeface="Lucida Grande" charset="0"/>
                <a:cs typeface="Lucida Grande" charset="0"/>
                <a:sym typeface="Lucida Grande" charset="0"/>
              </a:rPr>
              <a:t>Be SPECIFIC!!!!!</a:t>
            </a:r>
          </a:p>
          <a:p>
            <a:pPr lvl="2">
              <a:defRPr/>
            </a:pPr>
            <a:endParaRPr lang="en-US" sz="1400" b="1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b="1" dirty="0" smtClean="0">
                <a:latin typeface="Lucida Grande" charset="0"/>
                <a:cs typeface="Lucida Grande" charset="0"/>
                <a:sym typeface="Lucida Grande" charset="0"/>
              </a:rPr>
              <a:t>Create a data table that you will use to collect data.</a:t>
            </a:r>
          </a:p>
          <a:p>
            <a:pPr lvl="1">
              <a:defRPr/>
            </a:pPr>
            <a:endParaRPr lang="en-US" sz="2000" b="1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b="1" dirty="0" smtClean="0">
                <a:latin typeface="Lucida Grande" charset="0"/>
                <a:cs typeface="Lucida Grande" charset="0"/>
                <a:sym typeface="Lucida Grande" charset="0"/>
              </a:rPr>
              <a:t>Check-in with Jonathan</a:t>
            </a:r>
          </a:p>
          <a:p>
            <a:pPr>
              <a:defRPr/>
            </a:pPr>
            <a:endParaRPr lang="en-US" sz="24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endParaRPr lang="en-US" sz="1400" dirty="0" smtClean="0"/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914400" lvl="2" indent="0">
              <a:buNone/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2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do scientists analyze and interpret data results?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Data Analysis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March 13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258471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185034" y="1137045"/>
            <a:ext cx="8432081" cy="50733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Lucida Grande" charset="0"/>
                <a:cs typeface="Lucida Grande" charset="0"/>
                <a:sym typeface="Lucida Grande" charset="0"/>
              </a:rPr>
              <a:t>On Chart Paper:</a:t>
            </a:r>
          </a:p>
          <a:p>
            <a:pPr lvl="1">
              <a:defRPr/>
            </a:pPr>
            <a:endParaRPr lang="en-US" sz="16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Write Your </a:t>
            </a:r>
            <a:r>
              <a:rPr lang="en-US" sz="2000" i="1" dirty="0" smtClean="0">
                <a:latin typeface="Lucida Grande" charset="0"/>
                <a:cs typeface="Lucida Grande" charset="0"/>
                <a:sym typeface="Lucida Grande" charset="0"/>
              </a:rPr>
              <a:t>Investigation Question</a:t>
            </a:r>
          </a:p>
          <a:p>
            <a:pPr lvl="1">
              <a:defRPr/>
            </a:pPr>
            <a:endParaRPr lang="en-US" sz="2000" i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Write Your </a:t>
            </a:r>
            <a:r>
              <a:rPr lang="en-US" sz="2000" i="1" dirty="0" smtClean="0">
                <a:latin typeface="Lucida Grande" charset="0"/>
                <a:cs typeface="Lucida Grande" charset="0"/>
                <a:sym typeface="Lucida Grande" charset="0"/>
              </a:rPr>
              <a:t>Independent Variable &amp; Dependent Variable</a:t>
            </a:r>
          </a:p>
          <a:p>
            <a:pPr lvl="1">
              <a:defRPr/>
            </a:pPr>
            <a:endParaRPr lang="en-US" sz="2000" i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Draw your </a:t>
            </a:r>
            <a:r>
              <a:rPr lang="en-US" sz="2000" i="1" dirty="0" smtClean="0">
                <a:latin typeface="Lucida Grande" charset="0"/>
                <a:cs typeface="Lucida Grande" charset="0"/>
                <a:sym typeface="Lucida Grande" charset="0"/>
              </a:rPr>
              <a:t>Data Table</a:t>
            </a:r>
          </a:p>
          <a:p>
            <a:pPr lvl="1">
              <a:defRPr/>
            </a:pPr>
            <a:endParaRPr lang="en-US" sz="2000" i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Create a </a:t>
            </a:r>
            <a:r>
              <a:rPr lang="en-US" sz="2000" i="1" dirty="0" smtClean="0">
                <a:latin typeface="Lucida Grande" charset="0"/>
                <a:cs typeface="Lucida Grande" charset="0"/>
                <a:sym typeface="Lucida Grande" charset="0"/>
              </a:rPr>
              <a:t>Best</a:t>
            </a:r>
            <a:r>
              <a:rPr lang="en-US" sz="2000" i="1" dirty="0" smtClean="0">
                <a:latin typeface="Lucida Grande" charset="0"/>
                <a:cs typeface="Lucida Grande" charset="0"/>
                <a:sym typeface="Lucida Grande" charset="0"/>
              </a:rPr>
              <a:t>-Fit Line Graph</a:t>
            </a: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 comparing the results of </a:t>
            </a:r>
            <a:r>
              <a:rPr lang="en-US" sz="2000" i="1" dirty="0" smtClean="0">
                <a:latin typeface="Lucida Grande" charset="0"/>
                <a:cs typeface="Lucida Grande" charset="0"/>
                <a:sym typeface="Lucida Grande" charset="0"/>
              </a:rPr>
              <a:t>YOUR CAR </a:t>
            </a: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with the results of the </a:t>
            </a:r>
            <a:r>
              <a:rPr lang="en-US" sz="2000" i="1" dirty="0" smtClean="0">
                <a:latin typeface="Lucida Grande" charset="0"/>
                <a:cs typeface="Lucida Grande" charset="0"/>
                <a:sym typeface="Lucida Grande" charset="0"/>
              </a:rPr>
              <a:t>CONTROL CAR</a:t>
            </a:r>
          </a:p>
          <a:p>
            <a:pPr lvl="1">
              <a:defRPr/>
            </a:pPr>
            <a:endParaRPr lang="en-US" sz="2000" i="1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7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3-17 at 5.08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90" y="740792"/>
            <a:ext cx="7531100" cy="5270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35053" y="846620"/>
            <a:ext cx="0" cy="50192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5053" y="5865867"/>
            <a:ext cx="7257742" cy="0"/>
          </a:xfrm>
          <a:prstGeom prst="line">
            <a:avLst/>
          </a:pr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09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882456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Lucida Grande" charset="0"/>
                <a:cs typeface="Lucida Grande" charset="0"/>
                <a:sym typeface="Lucida Grande" charset="0"/>
              </a:rPr>
              <a:t>Project Task</a:t>
            </a: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:</a:t>
            </a:r>
          </a:p>
          <a:p>
            <a:pPr lvl="1">
              <a:defRPr/>
            </a:pPr>
            <a:r>
              <a:rPr lang="en-US" sz="2400" dirty="0" smtClean="0">
                <a:latin typeface="Lucida Grande" charset="0"/>
                <a:cs typeface="Lucida Grande" charset="0"/>
                <a:sym typeface="Lucida Grande" charset="0"/>
              </a:rPr>
              <a:t>To research, design and build an energy-efficient car.</a:t>
            </a:r>
          </a:p>
          <a:p>
            <a:pPr lvl="1">
              <a:defRPr/>
            </a:pPr>
            <a:endParaRPr lang="en-US" sz="2400" dirty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sz="2400" dirty="0" smtClean="0">
                <a:latin typeface="Lucida Grande" charset="0"/>
                <a:cs typeface="Lucida Grande" charset="0"/>
                <a:sym typeface="Lucida Grande" charset="0"/>
              </a:rPr>
              <a:t>What does energy-efficient mean in this lab?</a:t>
            </a:r>
          </a:p>
          <a:p>
            <a:pPr lvl="1">
              <a:defRPr/>
            </a:pPr>
            <a:r>
              <a:rPr lang="en-US" sz="2000" dirty="0" smtClean="0">
                <a:sym typeface="Lucida Grande" charset="0"/>
              </a:rPr>
              <a:t>An energy-efficient car will gain the most speed when racing down the track.</a:t>
            </a:r>
          </a:p>
        </p:txBody>
      </p:sp>
    </p:spTree>
    <p:extLst>
      <p:ext uri="{BB962C8B-B14F-4D97-AF65-F5344CB8AC3E}">
        <p14:creationId xmlns:p14="http://schemas.microsoft.com/office/powerpoint/2010/main" val="168785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do scientists analyze and interpret data results?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Claims &amp; Evidence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March 13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414675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pic>
        <p:nvPicPr>
          <p:cNvPr id="2" name="Content Placeholder 1" descr="Screen Shot 2013-03-12 at 3.30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8" b="6018"/>
          <a:stretch>
            <a:fillRect/>
          </a:stretch>
        </p:blipFill>
        <p:spPr>
          <a:xfrm>
            <a:off x="457200" y="12319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46119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pic>
        <p:nvPicPr>
          <p:cNvPr id="2" name="Content Placeholder 1" descr="Screen Shot 2013-03-12 at 3.29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0" b="6480"/>
          <a:stretch>
            <a:fillRect/>
          </a:stretch>
        </p:blipFill>
        <p:spPr>
          <a:xfrm>
            <a:off x="457200" y="12319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17637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137045"/>
            <a:ext cx="7889204" cy="50733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Lucida Grande" charset="0"/>
                <a:cs typeface="Lucida Grande" charset="0"/>
                <a:sym typeface="Lucida Grande" charset="0"/>
              </a:rPr>
              <a:t>Task:</a:t>
            </a:r>
            <a:endParaRPr lang="en-US" sz="20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endParaRPr lang="en-US" sz="2000" i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While viewing another group’s data table and graph, it will be your task to:</a:t>
            </a:r>
          </a:p>
          <a:p>
            <a:pPr marL="685800" lvl="2" indent="0">
              <a:buNone/>
              <a:defRPr/>
            </a:pPr>
            <a:endParaRPr lang="en-US" sz="1800" dirty="0">
              <a:latin typeface="Lucida Grande" charset="0"/>
              <a:cs typeface="Lucida Grande" charset="0"/>
              <a:sym typeface="Lucida Grande" charset="0"/>
            </a:endParaRPr>
          </a:p>
          <a:p>
            <a:pPr marL="1028700" lvl="2" indent="-342900">
              <a:buFont typeface="+mj-lt"/>
              <a:buAutoNum type="arabicPeriod"/>
              <a:defRPr/>
            </a:pPr>
            <a:r>
              <a:rPr lang="en-US" sz="1800" dirty="0" smtClean="0">
                <a:latin typeface="Lucida Grande" charset="0"/>
                <a:cs typeface="Lucida Grande" charset="0"/>
                <a:sym typeface="Lucida Grande" charset="0"/>
              </a:rPr>
              <a:t>Write the </a:t>
            </a:r>
            <a:r>
              <a:rPr lang="en-US" sz="1800" i="1" dirty="0" smtClean="0">
                <a:latin typeface="Lucida Grande" charset="0"/>
                <a:cs typeface="Lucida Grande" charset="0"/>
                <a:sym typeface="Lucida Grande" charset="0"/>
              </a:rPr>
              <a:t>Claim</a:t>
            </a:r>
            <a:r>
              <a:rPr lang="en-US" sz="1800" dirty="0" smtClean="0">
                <a:latin typeface="Lucida Grande" charset="0"/>
                <a:cs typeface="Lucida Grande" charset="0"/>
                <a:sym typeface="Lucida Grande" charset="0"/>
              </a:rPr>
              <a:t> or </a:t>
            </a:r>
            <a:r>
              <a:rPr lang="en-US" sz="1800" i="1" dirty="0" smtClean="0">
                <a:latin typeface="Lucida Grande" charset="0"/>
                <a:cs typeface="Lucida Grande" charset="0"/>
                <a:sym typeface="Lucida Grande" charset="0"/>
              </a:rPr>
              <a:t>Relationship</a:t>
            </a:r>
            <a:endParaRPr lang="en-US" sz="18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1028700" lvl="2" indent="-342900">
              <a:buFont typeface="+mj-lt"/>
              <a:buAutoNum type="arabicPeriod"/>
              <a:defRPr/>
            </a:pPr>
            <a:endParaRPr lang="en-US" sz="1800" dirty="0">
              <a:latin typeface="Lucida Grande" charset="0"/>
              <a:cs typeface="Lucida Grande" charset="0"/>
              <a:sym typeface="Lucida Grande" charset="0"/>
            </a:endParaRPr>
          </a:p>
          <a:p>
            <a:pPr marL="1028700" lvl="2" indent="-342900">
              <a:buFont typeface="+mj-lt"/>
              <a:buAutoNum type="arabicPeriod"/>
              <a:defRPr/>
            </a:pPr>
            <a:r>
              <a:rPr lang="en-US" sz="1800" dirty="0" smtClean="0">
                <a:latin typeface="Lucida Grande" charset="0"/>
                <a:cs typeface="Lucida Grande" charset="0"/>
                <a:sym typeface="Lucida Grande" charset="0"/>
              </a:rPr>
              <a:t>Provide </a:t>
            </a:r>
            <a:r>
              <a:rPr lang="en-US" sz="1800" i="1" dirty="0" smtClean="0">
                <a:latin typeface="Lucida Grande" charset="0"/>
                <a:cs typeface="Lucida Grande" charset="0"/>
                <a:sym typeface="Lucida Grande" charset="0"/>
              </a:rPr>
              <a:t>Evidence</a:t>
            </a:r>
            <a:r>
              <a:rPr lang="en-US" sz="1800" dirty="0" smtClean="0">
                <a:latin typeface="Lucida Grande" charset="0"/>
                <a:cs typeface="Lucida Grande" charset="0"/>
                <a:sym typeface="Lucida Grande" charset="0"/>
              </a:rPr>
              <a:t> explaining the </a:t>
            </a:r>
            <a:r>
              <a:rPr lang="en-US" sz="1800" i="1" dirty="0" smtClean="0">
                <a:latin typeface="Lucida Grande" charset="0"/>
                <a:cs typeface="Lucida Grande" charset="0"/>
                <a:sym typeface="Lucida Grande" charset="0"/>
              </a:rPr>
              <a:t>Claim or Relationship</a:t>
            </a:r>
            <a:endParaRPr lang="en-US" sz="18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1028700" lvl="2" indent="-342900">
              <a:buFont typeface="+mj-lt"/>
              <a:buAutoNum type="arabicPeriod"/>
              <a:defRPr/>
            </a:pPr>
            <a:endParaRPr lang="en-US" sz="1800" dirty="0">
              <a:latin typeface="Lucida Grande" charset="0"/>
              <a:cs typeface="Lucida Grande" charset="0"/>
              <a:sym typeface="Lucida Grande" charset="0"/>
            </a:endParaRPr>
          </a:p>
          <a:p>
            <a:pPr marL="754380" lvl="1" indent="-342900">
              <a:defRPr/>
            </a:pP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You will have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15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182059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do scientists analyze and interpret data results?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Background Knowledge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March 13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104377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In groups of 4,</a:t>
            </a:r>
          </a:p>
          <a:p>
            <a:pPr lvl="1">
              <a:defRPr/>
            </a:pPr>
            <a:r>
              <a:rPr lang="en-US" sz="2600" dirty="0"/>
              <a:t>E</a:t>
            </a:r>
            <a:r>
              <a:rPr lang="en-US" sz="2600" dirty="0" smtClean="0"/>
              <a:t>ach member has been assigned a letter</a:t>
            </a:r>
          </a:p>
          <a:p>
            <a:pPr lvl="2">
              <a:defRPr/>
            </a:pPr>
            <a:r>
              <a:rPr lang="en-US" sz="2400" b="1" dirty="0" smtClean="0"/>
              <a:t>A, B, C, </a:t>
            </a:r>
            <a:r>
              <a:rPr lang="en-US" sz="2400" dirty="0" smtClean="0"/>
              <a:t>or</a:t>
            </a:r>
            <a:r>
              <a:rPr lang="en-US" sz="2400" b="1" dirty="0" smtClean="0"/>
              <a:t> D</a:t>
            </a:r>
            <a:endParaRPr lang="en-US" sz="2400" dirty="0" smtClean="0"/>
          </a:p>
          <a:p>
            <a:pPr lvl="1">
              <a:defRPr/>
            </a:pPr>
            <a:endParaRPr lang="en-US" sz="2600" dirty="0" smtClean="0"/>
          </a:p>
          <a:p>
            <a:pPr lvl="1">
              <a:defRPr/>
            </a:pPr>
            <a:r>
              <a:rPr lang="en-US" sz="2600" dirty="0" smtClean="0"/>
              <a:t>As you read the article, complete one of the graphic organizers OR write in your notebook</a:t>
            </a:r>
          </a:p>
          <a:p>
            <a:pPr lvl="1">
              <a:defRPr/>
            </a:pPr>
            <a:endParaRPr lang="en-US" sz="2600" dirty="0"/>
          </a:p>
          <a:p>
            <a:pPr lvl="1">
              <a:defRPr/>
            </a:pPr>
            <a:r>
              <a:rPr lang="en-US" sz="2600" dirty="0" smtClean="0"/>
              <a:t>Be ready to share what you learned with your </a:t>
            </a:r>
            <a:r>
              <a:rPr lang="en-US" sz="2600" b="1" i="1" dirty="0" smtClean="0"/>
              <a:t>expert group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775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In your expert groups:</a:t>
            </a:r>
          </a:p>
          <a:p>
            <a:pPr lvl="1">
              <a:defRPr/>
            </a:pPr>
            <a:endParaRPr lang="en-US" sz="2800" dirty="0"/>
          </a:p>
          <a:p>
            <a:pPr lvl="1">
              <a:defRPr/>
            </a:pPr>
            <a:r>
              <a:rPr lang="en-US" sz="2800" dirty="0" smtClean="0"/>
              <a:t>Share what you learned with each other.</a:t>
            </a:r>
          </a:p>
          <a:p>
            <a:pPr lvl="1">
              <a:defRPr/>
            </a:pPr>
            <a:r>
              <a:rPr lang="en-US" sz="2800" dirty="0" smtClean="0"/>
              <a:t>What information should your group share with your experiment groups?</a:t>
            </a:r>
          </a:p>
          <a:p>
            <a:pPr lvl="2">
              <a:defRPr/>
            </a:pPr>
            <a:r>
              <a:rPr lang="en-US" sz="2600" dirty="0" smtClean="0"/>
              <a:t>Perhaps 4-5 ideas</a:t>
            </a:r>
          </a:p>
          <a:p>
            <a:pPr lvl="1">
              <a:defRPr/>
            </a:pPr>
            <a:r>
              <a:rPr lang="en-US" sz="2800" dirty="0" smtClean="0"/>
              <a:t>Make sure each person is comfortable sharing this information</a:t>
            </a:r>
          </a:p>
        </p:txBody>
      </p:sp>
    </p:spTree>
    <p:extLst>
      <p:ext uri="{BB962C8B-B14F-4D97-AF65-F5344CB8AC3E}">
        <p14:creationId xmlns:p14="http://schemas.microsoft.com/office/powerpoint/2010/main" val="26247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0" y="1232382"/>
            <a:ext cx="8467367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Sharing What You Learned:</a:t>
            </a:r>
          </a:p>
          <a:p>
            <a:pPr lvl="1">
              <a:defRPr/>
            </a:pPr>
            <a:r>
              <a:rPr lang="en-US" sz="2400" b="1" dirty="0" smtClean="0"/>
              <a:t>Speakers</a:t>
            </a:r>
            <a:endParaRPr lang="en-US" sz="2400" b="1" dirty="0"/>
          </a:p>
          <a:p>
            <a:pPr lvl="2">
              <a:defRPr/>
            </a:pPr>
            <a:r>
              <a:rPr lang="en-US" sz="2000" dirty="0" smtClean="0"/>
              <a:t>Each expert group will spend 5 minutes explaining their article</a:t>
            </a:r>
            <a:endParaRPr lang="en-US" sz="2000" dirty="0"/>
          </a:p>
          <a:p>
            <a:pPr lvl="2">
              <a:defRPr/>
            </a:pPr>
            <a:r>
              <a:rPr lang="en-US" sz="2000" dirty="0" smtClean="0"/>
              <a:t>Be sure to allow time for other members to record what you share.</a:t>
            </a:r>
          </a:p>
          <a:p>
            <a:pPr lvl="2">
              <a:defRPr/>
            </a:pPr>
            <a:endParaRPr lang="en-US" sz="2000" dirty="0"/>
          </a:p>
          <a:p>
            <a:pPr lvl="1">
              <a:defRPr/>
            </a:pPr>
            <a:r>
              <a:rPr lang="en-US" sz="2400" b="1" dirty="0" smtClean="0"/>
              <a:t>Audience Members:</a:t>
            </a:r>
          </a:p>
          <a:p>
            <a:pPr lvl="2">
              <a:defRPr/>
            </a:pPr>
            <a:r>
              <a:rPr lang="en-US" sz="2000" dirty="0" smtClean="0"/>
              <a:t>Write any important ideas, concepts or words presented by each group.</a:t>
            </a:r>
          </a:p>
        </p:txBody>
      </p:sp>
    </p:spTree>
    <p:extLst>
      <p:ext uri="{BB962C8B-B14F-4D97-AF65-F5344CB8AC3E}">
        <p14:creationId xmlns:p14="http://schemas.microsoft.com/office/powerpoint/2010/main" val="40037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996067"/>
              </p:ext>
            </p:extLst>
          </p:nvPr>
        </p:nvGraphicFramePr>
        <p:xfrm>
          <a:off x="332652" y="1269462"/>
          <a:ext cx="7923036" cy="5140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1518"/>
                <a:gridCol w="3961518"/>
              </a:tblGrid>
              <a:tr h="257033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</a:p>
                    <a:p>
                      <a:pPr algn="l"/>
                      <a:r>
                        <a:rPr lang="en-US" sz="2000" b="1" dirty="0" smtClean="0"/>
                        <a:t>Title: </a:t>
                      </a:r>
                      <a:r>
                        <a:rPr lang="en-US" sz="2000" b="0" i="1" dirty="0" smtClean="0"/>
                        <a:t>Force &amp; Newton’s Laws</a:t>
                      </a:r>
                      <a:endParaRPr lang="en-US" sz="2400" b="1" dirty="0"/>
                    </a:p>
                  </a:txBody>
                  <a:tcPr>
                    <a:lnL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</a:p>
                    <a:p>
                      <a:pPr algn="l"/>
                      <a:r>
                        <a:rPr lang="en-US" sz="1800" b="1" dirty="0" smtClean="0"/>
                        <a:t>Title: </a:t>
                      </a:r>
                      <a:r>
                        <a:rPr lang="en-US" sz="1800" b="0" i="1" dirty="0" smtClean="0"/>
                        <a:t>Motion &amp; Momentum</a:t>
                      </a:r>
                      <a:endParaRPr lang="en-US" sz="2000" b="1" dirty="0" smtClean="0"/>
                    </a:p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33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</a:p>
                    <a:p>
                      <a:pPr algn="l"/>
                      <a:r>
                        <a:rPr lang="en-US" sz="1800" b="1" dirty="0" smtClean="0"/>
                        <a:t>Title: </a:t>
                      </a:r>
                      <a:r>
                        <a:rPr lang="en-US" sz="1800" b="0" i="1" dirty="0" smtClean="0"/>
                        <a:t>Newton’s 1</a:t>
                      </a:r>
                      <a:r>
                        <a:rPr lang="en-US" sz="1800" b="0" i="1" baseline="30000" dirty="0" smtClean="0"/>
                        <a:t>st</a:t>
                      </a:r>
                      <a:r>
                        <a:rPr lang="en-US" sz="1800" b="0" i="1" dirty="0" smtClean="0"/>
                        <a:t> Law &amp; Friction</a:t>
                      </a:r>
                      <a:endParaRPr lang="en-US" sz="2000" b="1" dirty="0" smtClean="0"/>
                    </a:p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</a:p>
                    <a:p>
                      <a:pPr algn="l"/>
                      <a:r>
                        <a:rPr lang="en-US" sz="1800" b="1" dirty="0" smtClean="0"/>
                        <a:t>Title:</a:t>
                      </a:r>
                      <a:r>
                        <a:rPr lang="en-US" sz="1800" b="0" i="1" dirty="0" smtClean="0"/>
                        <a:t> Gravity, Weight &amp; Mass</a:t>
                      </a:r>
                      <a:endParaRPr lang="en-US" sz="2000" b="1" dirty="0" smtClean="0"/>
                    </a:p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9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169915" y="1240189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smtClean="0"/>
              <a:t>In your experiment groups: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 smtClean="0"/>
              <a:t>Each expert (A, B, C, D) should spend 4 minutes sharing what they read.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 smtClean="0"/>
              <a:t>Be sure to allow time for other members to record what you share.</a:t>
            </a:r>
          </a:p>
        </p:txBody>
      </p:sp>
    </p:spTree>
    <p:extLst>
      <p:ext uri="{BB962C8B-B14F-4D97-AF65-F5344CB8AC3E}">
        <p14:creationId xmlns:p14="http://schemas.microsoft.com/office/powerpoint/2010/main" val="145024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882456"/>
            <a:ext cx="8229600" cy="4525963"/>
          </a:xfrm>
        </p:spPr>
        <p:txBody>
          <a:bodyPr>
            <a:normAutofit/>
          </a:bodyPr>
          <a:lstStyle/>
          <a:p>
            <a:pPr marL="68580" indent="0">
              <a:buNone/>
              <a:defRPr/>
            </a:pPr>
            <a:endParaRPr lang="en-US" b="1" dirty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How do scientists and car engineers determine the speed of a vehicle?</a:t>
            </a:r>
          </a:p>
          <a:p>
            <a:pPr>
              <a:defRPr/>
            </a:pPr>
            <a:endParaRPr lang="en-US" dirty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Speed = Distance</a:t>
            </a:r>
          </a:p>
          <a:p>
            <a:pPr marL="160020" indent="0">
              <a:buNone/>
              <a:defRPr/>
            </a:pPr>
            <a:r>
              <a:rPr lang="en-US" dirty="0">
                <a:latin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	Time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55969" y="3994059"/>
            <a:ext cx="985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6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do scientists analyze and interpret data results?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Science Knowledge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March 13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104377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11520" y="1137045"/>
            <a:ext cx="8432081" cy="50733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Lucida Grande" charset="0"/>
                <a:cs typeface="Lucida Grande" charset="0"/>
                <a:sym typeface="Lucida Grande" charset="0"/>
              </a:rPr>
              <a:t>Task:</a:t>
            </a:r>
          </a:p>
          <a:p>
            <a:pPr lvl="1">
              <a:defRPr/>
            </a:pPr>
            <a:endParaRPr lang="en-US" b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400" dirty="0" smtClean="0">
                <a:latin typeface="Lucida Grande" charset="0"/>
                <a:cs typeface="Lucida Grande" charset="0"/>
                <a:sym typeface="Lucida Grande" charset="0"/>
              </a:rPr>
              <a:t>Use the information provided by your experts to explain the science concepts demonstrated in your data results.</a:t>
            </a:r>
          </a:p>
          <a:p>
            <a:pPr lvl="2">
              <a:defRPr/>
            </a:pPr>
            <a:endParaRPr lang="en-US" sz="20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2"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Ex:</a:t>
            </a:r>
          </a:p>
          <a:p>
            <a:pPr lvl="3">
              <a:defRPr/>
            </a:pPr>
            <a:r>
              <a:rPr lang="en-US" sz="1800" dirty="0" smtClean="0">
                <a:latin typeface="Lucida Grande" charset="0"/>
                <a:cs typeface="Lucida Grande" charset="0"/>
                <a:sym typeface="Lucida Grande" charset="0"/>
              </a:rPr>
              <a:t>Why did the car with thin wheels go faster than the car with thick wheels?</a:t>
            </a:r>
            <a:endParaRPr lang="en-US" sz="18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685800" lvl="2" indent="0">
              <a:buNone/>
              <a:defRPr/>
            </a:pPr>
            <a:endParaRPr lang="en-US" sz="2000" dirty="0" smtClean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do scientists analyze and interpret data results?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Perfect Car Proposals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March 13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104377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Task:</a:t>
            </a:r>
          </a:p>
          <a:p>
            <a:pPr>
              <a:defRPr/>
            </a:pPr>
            <a:endParaRPr lang="en-US" sz="24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Choose three variables tested by the class to design and build the </a:t>
            </a:r>
            <a:r>
              <a:rPr lang="en-US" sz="2600" i="1" dirty="0" smtClean="0">
                <a:latin typeface="Lucida Grande" charset="0"/>
                <a:cs typeface="Lucida Grande" charset="0"/>
                <a:sym typeface="Lucida Grande" charset="0"/>
              </a:rPr>
              <a:t>PERFECT CAR</a:t>
            </a: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.</a:t>
            </a:r>
          </a:p>
          <a:p>
            <a:pPr lvl="2">
              <a:defRPr/>
            </a:pPr>
            <a:endParaRPr lang="en-US" sz="24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2">
              <a:defRPr/>
            </a:pPr>
            <a:r>
              <a:rPr lang="en-US" sz="2400" dirty="0" smtClean="0">
                <a:latin typeface="Lucida Grande" charset="0"/>
                <a:cs typeface="Lucida Grande" charset="0"/>
                <a:sym typeface="Lucida Grande" charset="0"/>
              </a:rPr>
              <a:t>Things to Consider:</a:t>
            </a:r>
          </a:p>
          <a:p>
            <a:pPr lvl="3">
              <a:defRPr/>
            </a:pPr>
            <a:r>
              <a:rPr lang="en-US" sz="2200" dirty="0" smtClean="0">
                <a:latin typeface="Lucida Grande" charset="0"/>
                <a:cs typeface="Lucida Grande" charset="0"/>
                <a:sym typeface="Lucida Grande" charset="0"/>
              </a:rPr>
              <a:t>How does each variable impact your speed?</a:t>
            </a:r>
          </a:p>
          <a:p>
            <a:pPr lvl="3">
              <a:defRPr/>
            </a:pPr>
            <a:r>
              <a:rPr lang="en-US" sz="2200" dirty="0" smtClean="0">
                <a:latin typeface="Lucida Grande" charset="0"/>
                <a:cs typeface="Lucida Grande" charset="0"/>
                <a:sym typeface="Lucida Grande" charset="0"/>
              </a:rPr>
              <a:t>What variables impacted the speed the most?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7352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53772"/>
              </p:ext>
            </p:extLst>
          </p:nvPr>
        </p:nvGraphicFramePr>
        <p:xfrm>
          <a:off x="0" y="1600200"/>
          <a:ext cx="8437125" cy="316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375"/>
                <a:gridCol w="2812375"/>
                <a:gridCol w="2812375"/>
              </a:tblGrid>
              <a:tr h="53898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Tested Variable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Results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Suggestion</a:t>
                      </a:r>
                      <a:endParaRPr lang="en-US" sz="2400" b="1" dirty="0"/>
                    </a:p>
                  </a:txBody>
                  <a:tcPr/>
                </a:tc>
              </a:tr>
              <a:tr h="4371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1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1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1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1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1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do scientists analyze and interpret data results?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Race Day!!!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March 13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104377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977997"/>
              </p:ext>
            </p:extLst>
          </p:nvPr>
        </p:nvGraphicFramePr>
        <p:xfrm>
          <a:off x="457200" y="1231900"/>
          <a:ext cx="7738001" cy="4543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920"/>
                <a:gridCol w="6169081"/>
              </a:tblGrid>
              <a:tr h="649037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Speed</a:t>
                      </a:r>
                      <a:endParaRPr lang="en-US" dirty="0"/>
                    </a:p>
                  </a:txBody>
                  <a:tcPr/>
                </a:tc>
              </a:tr>
              <a:tr h="64903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903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903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903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903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03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7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Task:</a:t>
            </a:r>
          </a:p>
          <a:p>
            <a:pPr lvl="1">
              <a:defRPr/>
            </a:pPr>
            <a:endParaRPr lang="en-US" sz="26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Create a Line Graph displaying the class data.</a:t>
            </a:r>
          </a:p>
          <a:p>
            <a:pPr lvl="1">
              <a:defRPr/>
            </a:pPr>
            <a:endParaRPr lang="en-US" sz="26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Provide a </a:t>
            </a:r>
            <a:r>
              <a:rPr lang="en-US" sz="2600" i="1" dirty="0" smtClean="0">
                <a:latin typeface="Lucida Grande" charset="0"/>
                <a:cs typeface="Lucida Grande" charset="0"/>
                <a:sym typeface="Lucida Grande" charset="0"/>
              </a:rPr>
              <a:t>Claim </a:t>
            </a: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&amp; </a:t>
            </a:r>
            <a:r>
              <a:rPr lang="en-US" sz="2600" i="1" dirty="0" smtClean="0">
                <a:latin typeface="Lucida Grande" charset="0"/>
                <a:cs typeface="Lucida Grande" charset="0"/>
                <a:sym typeface="Lucida Grande" charset="0"/>
              </a:rPr>
              <a:t>Evidence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4377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882456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b="1" dirty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Example #1</a:t>
            </a:r>
          </a:p>
          <a:p>
            <a:pPr lvl="1">
              <a:defRPr/>
            </a:pPr>
            <a:r>
              <a:rPr lang="en-US" sz="2200" dirty="0" smtClean="0">
                <a:latin typeface="Lucida Grande" charset="0"/>
                <a:cs typeface="Lucida Grande" charset="0"/>
                <a:sym typeface="Lucida Grande" charset="0"/>
              </a:rPr>
              <a:t>A frog entered in a race takes 12 minutes to hop 35 feet.  How fast did the frog hop?</a:t>
            </a:r>
          </a:p>
          <a:p>
            <a:pPr lvl="1">
              <a:defRPr/>
            </a:pPr>
            <a:endParaRPr lang="en-US" sz="18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endParaRPr lang="en-US" sz="18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Speed = Distance</a:t>
            </a:r>
          </a:p>
          <a:p>
            <a:pPr marL="160020" indent="0">
              <a:buNone/>
              <a:defRPr/>
            </a:pPr>
            <a:r>
              <a:rPr lang="en-US" dirty="0">
                <a:latin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	Time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55969" y="4595674"/>
            <a:ext cx="985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3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882456"/>
            <a:ext cx="8229600" cy="4525963"/>
          </a:xfrm>
        </p:spPr>
        <p:txBody>
          <a:bodyPr>
            <a:normAutofit/>
          </a:bodyPr>
          <a:lstStyle/>
          <a:p>
            <a:pPr marL="365760" lvl="1" indent="0">
              <a:buNone/>
              <a:defRPr/>
            </a:pPr>
            <a:endParaRPr lang="en-US" sz="20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Example #2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fastest train on Earth, the </a:t>
            </a:r>
            <a:r>
              <a:rPr lang="en-US" sz="2000" i="1" dirty="0"/>
              <a:t>TGV </a:t>
            </a:r>
            <a:r>
              <a:rPr lang="en-US" sz="2000" dirty="0"/>
              <a:t>from France, can travel </a:t>
            </a:r>
            <a:r>
              <a:rPr lang="en-US" sz="2000" dirty="0" smtClean="0"/>
              <a:t>extremely fast speeds. </a:t>
            </a:r>
            <a:r>
              <a:rPr lang="en-US" sz="2000" dirty="0"/>
              <a:t>During a speed test, the train traveled 800 miles in 2.5 hours. What is its speed? </a:t>
            </a:r>
            <a:endParaRPr lang="en-US" sz="2000" dirty="0" smtClean="0"/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Speed = Distance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latin typeface="Lucida Grande" charset="0"/>
                <a:cs typeface="Lucida Grande" charset="0"/>
                <a:sym typeface="Lucida Grande" charset="0"/>
              </a:rPr>
              <a:t>		Time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55969" y="4679232"/>
            <a:ext cx="985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9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824196"/>
            <a:ext cx="8229600" cy="4525963"/>
          </a:xfrm>
        </p:spPr>
        <p:txBody>
          <a:bodyPr>
            <a:normAutofit/>
          </a:bodyPr>
          <a:lstStyle/>
          <a:p>
            <a:pPr lvl="1">
              <a:defRPr/>
            </a:pPr>
            <a:endParaRPr lang="en-US" sz="16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How can we determine the speed of our control car?</a:t>
            </a:r>
          </a:p>
          <a:p>
            <a:pPr>
              <a:defRPr/>
            </a:pPr>
            <a:endParaRPr lang="en-US" sz="2600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Track Distance = 34 feet</a:t>
            </a:r>
          </a:p>
          <a:p>
            <a:pPr lvl="1">
              <a:defRPr/>
            </a:pPr>
            <a:endParaRPr lang="en-US" dirty="0">
              <a:latin typeface="Lucida Grande" charset="0"/>
              <a:cs typeface="Lucida Grande" charset="0"/>
              <a:sym typeface="Lucida Grande" charset="0"/>
            </a:endParaRPr>
          </a:p>
          <a:p>
            <a:pPr lvl="1">
              <a:defRPr/>
            </a:pPr>
            <a:r>
              <a:rPr lang="en-US" dirty="0" smtClean="0">
                <a:latin typeface="Lucida Grande" charset="0"/>
                <a:cs typeface="Lucida Grande" charset="0"/>
                <a:sym typeface="Lucida Grande" charset="0"/>
              </a:rPr>
              <a:t>If 1 meter = 3.28 feet, how many meters is the track?</a:t>
            </a:r>
            <a:endParaRPr lang="en-US" dirty="0" smtClean="0"/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914400" lvl="2" indent="0">
              <a:buNone/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3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882456"/>
            <a:ext cx="8229600" cy="4525963"/>
          </a:xfrm>
        </p:spPr>
        <p:txBody>
          <a:bodyPr>
            <a:normAutofit/>
          </a:bodyPr>
          <a:lstStyle/>
          <a:p>
            <a:pPr lvl="1">
              <a:defRPr/>
            </a:pPr>
            <a:endParaRPr lang="en-US" sz="1600" b="1" dirty="0">
              <a:latin typeface="Lucida Grande" charset="0"/>
              <a:cs typeface="Lucida Grande" charset="0"/>
              <a:sym typeface="Lucida Grande" charset="0"/>
            </a:endParaRPr>
          </a:p>
          <a:p>
            <a:pPr>
              <a:defRPr/>
            </a:pPr>
            <a:r>
              <a:rPr lang="en-US" sz="2600" dirty="0" smtClean="0">
                <a:latin typeface="Lucida Grande" charset="0"/>
                <a:cs typeface="Lucida Grande" charset="0"/>
                <a:sym typeface="Lucida Grande" charset="0"/>
              </a:rPr>
              <a:t>Design a data table that will allow us to collect data on the speed of the control car over 3 trials</a:t>
            </a:r>
          </a:p>
          <a:p>
            <a:pPr marL="457200" lvl="1" indent="0"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914400" lvl="2" indent="0">
              <a:buNone/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0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69464"/>
            <a:ext cx="8229600" cy="5574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Lucida Grande" charset="0"/>
                <a:cs typeface="Lucida Grande" charset="0"/>
                <a:sym typeface="Lucida Grande" charset="0"/>
              </a:rPr>
              <a:t>Gathering Data</a:t>
            </a:r>
          </a:p>
          <a:p>
            <a:pPr marL="0" indent="0">
              <a:buNone/>
              <a:defRPr/>
            </a:pPr>
            <a:endParaRPr lang="en-US" sz="2400" b="1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457200" lvl="1" indent="0"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pPr marL="914400" lvl="2" indent="0">
              <a:buNone/>
              <a:defRPr/>
            </a:pPr>
            <a:endParaRPr lang="en-US" sz="1600" dirty="0" smtClean="0">
              <a:latin typeface="Lucida Grande" charset="0"/>
              <a:cs typeface="Lucida Grande" charset="0"/>
              <a:sym typeface="Lucida Grande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90378"/>
              </p:ext>
            </p:extLst>
          </p:nvPr>
        </p:nvGraphicFramePr>
        <p:xfrm>
          <a:off x="755050" y="1923133"/>
          <a:ext cx="7313184" cy="254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637"/>
                <a:gridCol w="1388469"/>
                <a:gridCol w="1536804"/>
                <a:gridCol w="1462637"/>
                <a:gridCol w="1462637"/>
              </a:tblGrid>
              <a:tr h="12268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Speed</a:t>
                      </a:r>
                      <a:endParaRPr lang="en-US" dirty="0"/>
                    </a:p>
                  </a:txBody>
                  <a:tcPr/>
                </a:tc>
              </a:tr>
              <a:tr h="1320111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3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6464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Laws of Motion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23238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Lucida Grande" charset="0"/>
                <a:cs typeface="Lucida Grande" charset="0"/>
                <a:sym typeface="Lucida Grande" charset="0"/>
              </a:rPr>
              <a:t>Essential Question</a:t>
            </a:r>
            <a:r>
              <a:rPr lang="en-US" dirty="0" smtClean="0"/>
              <a:t>: </a:t>
            </a:r>
            <a:r>
              <a:rPr lang="en-US" sz="2800" dirty="0" smtClean="0"/>
              <a:t>How can we apply the Laws of Motion to explain the movement of objects on Earth?</a:t>
            </a:r>
            <a:endParaRPr lang="en-US" sz="28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AIM: </a:t>
            </a:r>
            <a:r>
              <a:rPr lang="en-US" sz="2800" dirty="0" smtClean="0">
                <a:sym typeface="Lucida Grande" charset="0"/>
              </a:rPr>
              <a:t>Experiment Design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Lucida Grande" charset="0"/>
                <a:cs typeface="Lucida Grande" charset="0"/>
                <a:sym typeface="Lucida Grande" charset="0"/>
              </a:rPr>
              <a:t>Date: </a:t>
            </a:r>
            <a:r>
              <a:rPr lang="en-US" sz="2800" dirty="0" smtClean="0">
                <a:sym typeface="Lucida Grande" charset="0"/>
              </a:rPr>
              <a:t>February 27</a:t>
            </a:r>
            <a:r>
              <a:rPr lang="en-US" sz="2800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14277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10364</TotalTime>
  <Words>1067</Words>
  <Application>Microsoft Macintosh PowerPoint</Application>
  <PresentationFormat>On-screen Show (4:3)</PresentationFormat>
  <Paragraphs>235</Paragraphs>
  <Slides>37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Adjacency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PowerPoint Presentation</vt:lpstr>
      <vt:lpstr>Laws of Motion</vt:lpstr>
      <vt:lpstr>Laws of Motion</vt:lpstr>
      <vt:lpstr>Laws of Motion</vt:lpstr>
      <vt:lpstr>PowerPoint Presentation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  <vt:lpstr>Laws of Motion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Welcome!!!</dc:title>
  <dc:creator>Jonathan Ryberg</dc:creator>
  <cp:lastModifiedBy>Jonathan Ryberg</cp:lastModifiedBy>
  <cp:revision>69</cp:revision>
  <dcterms:created xsi:type="dcterms:W3CDTF">2012-04-20T11:51:22Z</dcterms:created>
  <dcterms:modified xsi:type="dcterms:W3CDTF">2013-03-17T21:23:16Z</dcterms:modified>
</cp:coreProperties>
</file>