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7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E9B7-6F0B-4F40-903B-32AE836A3374}" type="datetimeFigureOut">
              <a:rPr lang="en-US" smtClean="0"/>
              <a:t>1/13/13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60BBD1-65F1-E74B-A686-5324AE8CF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51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EC4E1C-24D2-A84D-9362-37FBF185450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17853F4-4A89-9B4B-AD59-EFB75AF1AF93}" type="datetimeFigureOut">
              <a:rPr lang="en-US" smtClean="0"/>
              <a:t>1/13/13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2B5A55B-409F-D042-B172-90CAD54688E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2546" y="1295400"/>
            <a:ext cx="8386653" cy="48006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sz="3600" b="1" dirty="0" smtClean="0"/>
              <a:t>EQ: </a:t>
            </a:r>
            <a:r>
              <a:rPr lang="en-US" i="1" dirty="0" smtClean="0">
                <a:latin typeface="Calibri" charset="0"/>
              </a:rPr>
              <a:t>How do species adapt to their environment over a period of time?</a:t>
            </a:r>
            <a:r>
              <a:rPr lang="en-US" dirty="0" smtClean="0">
                <a:latin typeface="Calibri" charset="0"/>
              </a:rPr>
              <a:t> </a:t>
            </a:r>
          </a:p>
          <a:p>
            <a:pPr eaLnBrk="1" hangingPunct="1">
              <a:defRPr/>
            </a:pPr>
            <a:endParaRPr kumimoji="0" lang="en-US" sz="3600" dirty="0" smtClean="0"/>
          </a:p>
          <a:p>
            <a:pPr eaLnBrk="1" hangingPunct="1">
              <a:defRPr/>
            </a:pPr>
            <a:r>
              <a:rPr kumimoji="0" lang="en-US" sz="3600" b="1" dirty="0" smtClean="0"/>
              <a:t>AIM: </a:t>
            </a:r>
            <a:r>
              <a:rPr kumimoji="0" lang="en-US" sz="2800" dirty="0" smtClean="0"/>
              <a:t>Selective Breeding</a:t>
            </a:r>
            <a:endParaRPr kumimoji="0" lang="en-US" sz="3600" dirty="0" smtClean="0"/>
          </a:p>
          <a:p>
            <a:pPr eaLnBrk="1" hangingPunct="1">
              <a:defRPr/>
            </a:pPr>
            <a:endParaRPr kumimoji="0" lang="en-US" sz="3600" dirty="0" smtClean="0"/>
          </a:p>
          <a:p>
            <a:pPr eaLnBrk="1" hangingPunct="1">
              <a:defRPr/>
            </a:pPr>
            <a:r>
              <a:rPr kumimoji="0" lang="en-US" sz="3600" b="1" dirty="0" smtClean="0"/>
              <a:t>Date: </a:t>
            </a:r>
            <a:r>
              <a:rPr kumimoji="0" lang="en-US" sz="2800" dirty="0" smtClean="0"/>
              <a:t>January </a:t>
            </a:r>
            <a:r>
              <a:rPr kumimoji="0" lang="en-US" sz="2800" dirty="0" smtClean="0"/>
              <a:t>14, </a:t>
            </a:r>
            <a:r>
              <a:rPr kumimoji="0" lang="en-US" sz="2800" dirty="0" smtClean="0"/>
              <a:t>2013</a:t>
            </a:r>
            <a:endParaRPr kumimoji="0"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7634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18904" y="1295400"/>
            <a:ext cx="8320295" cy="5099424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kumimoji="0" lang="en-US" sz="3600" b="1" dirty="0" smtClean="0"/>
              <a:t>Do Now:</a:t>
            </a:r>
            <a:endParaRPr lang="en-US" dirty="0"/>
          </a:p>
          <a:p>
            <a:pPr lvl="1">
              <a:defRPr/>
            </a:pPr>
            <a:r>
              <a:rPr lang="en-US" dirty="0" smtClean="0"/>
              <a:t>Define, describe or provide an example of </a:t>
            </a:r>
            <a:r>
              <a:rPr lang="en-US" i="1" dirty="0" smtClean="0"/>
              <a:t>Natural Selection.</a:t>
            </a:r>
          </a:p>
          <a:p>
            <a:pPr lvl="1">
              <a:defRPr/>
            </a:pPr>
            <a:endParaRPr kumimoji="0" lang="en-US" i="1" dirty="0"/>
          </a:p>
          <a:p>
            <a:pPr lvl="1">
              <a:defRPr/>
            </a:pPr>
            <a:r>
              <a:rPr kumimoji="0" lang="en-US" sz="2800" b="1" i="1" dirty="0" smtClean="0"/>
              <a:t>Natural Selection </a:t>
            </a:r>
            <a:r>
              <a:rPr kumimoji="0" lang="en-US" sz="2800" dirty="0" smtClean="0"/>
              <a:t>is a process in which:</a:t>
            </a:r>
          </a:p>
          <a:p>
            <a:pPr lvl="2">
              <a:defRPr/>
            </a:pPr>
            <a:r>
              <a:rPr lang="en-US" sz="2600" dirty="0"/>
              <a:t>I</a:t>
            </a:r>
            <a:r>
              <a:rPr kumimoji="0" lang="en-US" sz="2600" dirty="0" smtClean="0"/>
              <a:t>ndividuals </a:t>
            </a:r>
            <a:r>
              <a:rPr lang="en-US" sz="2600" dirty="0" smtClean="0">
                <a:latin typeface="Calibri" charset="0"/>
              </a:rPr>
              <a:t>that </a:t>
            </a:r>
            <a:r>
              <a:rPr lang="en-US" sz="2600" dirty="0">
                <a:latin typeface="Calibri" charset="0"/>
              </a:rPr>
              <a:t>survive to adulthood reproduce and pass their traits to offspring.  </a:t>
            </a:r>
            <a:endParaRPr lang="en-US" sz="2600" dirty="0" smtClean="0">
              <a:latin typeface="Calibri" charset="0"/>
            </a:endParaRPr>
          </a:p>
          <a:p>
            <a:pPr lvl="2">
              <a:defRPr/>
            </a:pPr>
            <a:r>
              <a:rPr lang="en-US" sz="2600" dirty="0" smtClean="0">
                <a:latin typeface="Calibri" charset="0"/>
              </a:rPr>
              <a:t>These </a:t>
            </a:r>
            <a:r>
              <a:rPr lang="en-US" sz="2600" dirty="0">
                <a:latin typeface="Calibri" charset="0"/>
              </a:rPr>
              <a:t>traits stay in the population, while harmful traits do </a:t>
            </a:r>
            <a:r>
              <a:rPr lang="en-US" sz="2600" dirty="0" smtClean="0">
                <a:latin typeface="Calibri" charset="0"/>
              </a:rPr>
              <a:t>not.</a:t>
            </a:r>
          </a:p>
          <a:p>
            <a:pPr lvl="2">
              <a:defRPr/>
            </a:pPr>
            <a:r>
              <a:rPr lang="en-US" sz="2600" dirty="0" smtClean="0">
                <a:latin typeface="Calibri" charset="0"/>
              </a:rPr>
              <a:t>After </a:t>
            </a:r>
            <a:r>
              <a:rPr lang="en-US" sz="2600" dirty="0">
                <a:latin typeface="Calibri" charset="0"/>
              </a:rPr>
              <a:t>several generations , the organisms in a population may be very different from their ancestors.</a:t>
            </a:r>
          </a:p>
          <a:p>
            <a:pPr lvl="2">
              <a:defRPr/>
            </a:pPr>
            <a:endParaRPr kumimoji="0"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91360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87182" y="1295400"/>
            <a:ext cx="8252018" cy="5099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There is another process called </a:t>
            </a:r>
            <a:r>
              <a:rPr lang="en-US" sz="3600" i="1" dirty="0" smtClean="0"/>
              <a:t>SELECTIVE BREEDING.</a:t>
            </a:r>
          </a:p>
          <a:p>
            <a:pPr eaLnBrk="1" hangingPunct="1">
              <a:defRPr/>
            </a:pPr>
            <a:endParaRPr lang="en-US" sz="3600" i="1" dirty="0">
              <a:latin typeface="Calibri" charset="0"/>
            </a:endParaRPr>
          </a:p>
          <a:p>
            <a:pPr lvl="1">
              <a:defRPr/>
            </a:pPr>
            <a:r>
              <a:rPr lang="en-US" i="1" dirty="0" smtClean="0">
                <a:latin typeface="Calibri" charset="0"/>
              </a:rPr>
              <a:t>Individuals still pass traits to offspring, and the “helpful traits” allow the offspring to live longer and reproduce more often leading to a species looking very different from their ancestors</a:t>
            </a:r>
          </a:p>
          <a:p>
            <a:pPr lvl="1">
              <a:defRPr/>
            </a:pPr>
            <a:endParaRPr lang="en-US" i="1" dirty="0">
              <a:latin typeface="Calibri" charset="0"/>
            </a:endParaRPr>
          </a:p>
          <a:p>
            <a:pPr>
              <a:defRPr/>
            </a:pPr>
            <a:r>
              <a:rPr lang="en-US" i="1" dirty="0" smtClean="0">
                <a:latin typeface="Calibri" charset="0"/>
              </a:rPr>
              <a:t>The Big Difference?????</a:t>
            </a:r>
          </a:p>
          <a:p>
            <a:pPr lvl="1">
              <a:defRPr/>
            </a:pPr>
            <a:r>
              <a:rPr lang="en-US" i="1" dirty="0" smtClean="0">
                <a:latin typeface="Calibri" charset="0"/>
              </a:rPr>
              <a:t>IT DOESN’T HAPPEN NATURALLY!</a:t>
            </a:r>
            <a:endParaRPr lang="en-US" dirty="0">
              <a:latin typeface="Calibri" charset="0"/>
            </a:endParaRPr>
          </a:p>
          <a:p>
            <a:pPr lvl="2">
              <a:defRPr/>
            </a:pPr>
            <a:endParaRPr kumimoji="0"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847866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46216" y="1295400"/>
            <a:ext cx="8292984" cy="5099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While watching </a:t>
            </a:r>
            <a:r>
              <a:rPr lang="en-US" sz="3600" i="1" dirty="0" smtClean="0"/>
              <a:t>Dogs Decoded:</a:t>
            </a:r>
          </a:p>
          <a:p>
            <a:pPr lvl="1">
              <a:defRPr/>
            </a:pPr>
            <a:endParaRPr lang="en-US" dirty="0" smtClean="0">
              <a:latin typeface="Calibri" charset="0"/>
            </a:endParaRPr>
          </a:p>
          <a:p>
            <a:pPr lvl="1">
              <a:defRPr/>
            </a:pPr>
            <a:r>
              <a:rPr lang="en-US" sz="3200" dirty="0" smtClean="0">
                <a:latin typeface="Calibri" charset="0"/>
              </a:rPr>
              <a:t>List three things you learned OR you found interesting</a:t>
            </a:r>
            <a:endParaRPr lang="en-US" sz="3200" dirty="0">
              <a:latin typeface="Calibri" charset="0"/>
            </a:endParaRPr>
          </a:p>
          <a:p>
            <a:pPr lvl="2">
              <a:defRPr/>
            </a:pPr>
            <a:endParaRPr kumimoji="0"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91113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91594" y="1295400"/>
            <a:ext cx="8347605" cy="5099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/>
              <a:t>While watching the video </a:t>
            </a:r>
            <a:r>
              <a:rPr lang="en-US" sz="2800" i="1" dirty="0" smtClean="0"/>
              <a:t>How Smart are Dogs:</a:t>
            </a: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  <a:p>
            <a:pPr lvl="1">
              <a:defRPr/>
            </a:pPr>
            <a:r>
              <a:rPr lang="en-US" sz="2600" dirty="0" smtClean="0"/>
              <a:t>How might we use the idea of </a:t>
            </a:r>
            <a:r>
              <a:rPr lang="en-US" sz="2600" i="1" dirty="0" smtClean="0"/>
              <a:t>Selective Breeding </a:t>
            </a:r>
            <a:r>
              <a:rPr lang="en-US" sz="2600" dirty="0" smtClean="0"/>
              <a:t>the behavior and intelligence of Chaser, the dog in the video?</a:t>
            </a:r>
            <a:endParaRPr lang="en-US" sz="2600" i="1" dirty="0" smtClean="0"/>
          </a:p>
        </p:txBody>
      </p:sp>
    </p:spTree>
    <p:extLst>
      <p:ext uri="{BB962C8B-B14F-4D97-AF65-F5344CB8AC3E}">
        <p14:creationId xmlns:p14="http://schemas.microsoft.com/office/powerpoint/2010/main" val="161074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en-US" dirty="0" smtClean="0"/>
              <a:t>Selective Breeding</a:t>
            </a:r>
            <a:endParaRPr kumimoji="0"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4284" y="1295400"/>
            <a:ext cx="8374916" cy="509942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Exit Slip:</a:t>
            </a:r>
          </a:p>
          <a:p>
            <a:pPr eaLnBrk="1" hangingPunct="1">
              <a:defRPr/>
            </a:pPr>
            <a:endParaRPr lang="en-US" sz="3600" i="1" dirty="0"/>
          </a:p>
          <a:p>
            <a:pPr lvl="1">
              <a:defRPr/>
            </a:pPr>
            <a:r>
              <a:rPr lang="en-US" sz="2400" i="1" dirty="0" smtClean="0"/>
              <a:t>What is different between Natural Selection and Selective Breeding?</a:t>
            </a:r>
          </a:p>
          <a:p>
            <a:pPr lvl="1">
              <a:defRPr/>
            </a:pPr>
            <a:endParaRPr lang="en-US" sz="2400" i="1" dirty="0"/>
          </a:p>
          <a:p>
            <a:pPr lvl="1">
              <a:defRPr/>
            </a:pPr>
            <a:r>
              <a:rPr lang="en-US" sz="2400" i="1" dirty="0" smtClean="0"/>
              <a:t>What is the same between Natural Selection and Selective Breeding?</a:t>
            </a:r>
          </a:p>
        </p:txBody>
      </p:sp>
    </p:spTree>
    <p:extLst>
      <p:ext uri="{BB962C8B-B14F-4D97-AF65-F5344CB8AC3E}">
        <p14:creationId xmlns:p14="http://schemas.microsoft.com/office/powerpoint/2010/main" val="144833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17</TotalTime>
  <Words>231</Words>
  <Application>Microsoft Macintosh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Selective Breeding</vt:lpstr>
      <vt:lpstr>Selective Breeding</vt:lpstr>
      <vt:lpstr>Selective Breeding</vt:lpstr>
      <vt:lpstr>Selective Breeding</vt:lpstr>
      <vt:lpstr>Selective Breeding</vt:lpstr>
      <vt:lpstr>Selective Breeding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Selective Breeding</dc:title>
  <dc:creator>Jonathan Ryberg</dc:creator>
  <cp:lastModifiedBy>Jonathan Ryberg</cp:lastModifiedBy>
  <cp:revision>2</cp:revision>
  <dcterms:created xsi:type="dcterms:W3CDTF">2013-01-13T21:00:54Z</dcterms:created>
  <dcterms:modified xsi:type="dcterms:W3CDTF">2013-01-13T21:18:13Z</dcterms:modified>
</cp:coreProperties>
</file>